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71" r:id="rId2"/>
    <p:sldId id="257" r:id="rId3"/>
    <p:sldId id="272" r:id="rId4"/>
    <p:sldId id="283" r:id="rId5"/>
    <p:sldId id="274" r:id="rId6"/>
    <p:sldId id="273" r:id="rId7"/>
    <p:sldId id="275" r:id="rId8"/>
    <p:sldId id="276" r:id="rId9"/>
    <p:sldId id="260" r:id="rId10"/>
    <p:sldId id="266" r:id="rId11"/>
    <p:sldId id="267" r:id="rId12"/>
    <p:sldId id="269" r:id="rId13"/>
    <p:sldId id="270" r:id="rId14"/>
    <p:sldId id="278" r:id="rId15"/>
    <p:sldId id="279" r:id="rId16"/>
    <p:sldId id="263" r:id="rId17"/>
    <p:sldId id="277" r:id="rId18"/>
    <p:sldId id="259" r:id="rId19"/>
    <p:sldId id="281" r:id="rId20"/>
    <p:sldId id="282" r:id="rId21"/>
    <p:sldId id="280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7"/>
    <p:restoredTop sz="94718"/>
  </p:normalViewPr>
  <p:slideViewPr>
    <p:cSldViewPr snapToGrid="0">
      <p:cViewPr varScale="1">
        <p:scale>
          <a:sx n="156" d="100"/>
          <a:sy n="156" d="100"/>
        </p:scale>
        <p:origin x="36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68b7ea681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68b7ea681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68b7ea681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68b7ea681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BLE App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9179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68b7ea681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68b7ea681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292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8458557d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8458557d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7450372a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7450372a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68b7ea681_0_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68b7ea681_0_1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human-activity-recognition-har-tutorial-with-keras-and-core-ml-part-1-8c05e365dfa0" TargetMode="External"/><Relationship Id="rId3" Type="http://schemas.openxmlformats.org/officeDocument/2006/relationships/hyperlink" Target="https://github.com/gsreddy99/har/blob/main/HumanActivityRecognitionProject.docx" TargetMode="External"/><Relationship Id="rId7" Type="http://schemas.openxmlformats.org/officeDocument/2006/relationships/hyperlink" Target="https://github.com/gsreddy99/har/blob/main/parseSensorTileData.py" TargetMode="External"/><Relationship Id="rId2" Type="http://schemas.openxmlformats.org/officeDocument/2006/relationships/hyperlink" Target="https://github.com/gsreddy99/har/blob/main/HAR_Project_Proposal.docx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gsreddy99/har/blob/main/WISDM_ar_v1.1_raw.txt" TargetMode="External"/><Relationship Id="rId11" Type="http://schemas.openxmlformats.org/officeDocument/2006/relationships/hyperlink" Target="https://machinelearningmastery.com/how-to-load-and-explore-a-standard-human-activity-recognition-problem/" TargetMode="External"/><Relationship Id="rId5" Type="http://schemas.openxmlformats.org/officeDocument/2006/relationships/hyperlink" Target="https://github.com/gsreddy99/har/blob/main/HumanActivityRecognitionUsingWisdm.ipynb" TargetMode="External"/><Relationship Id="rId10" Type="http://schemas.openxmlformats.org/officeDocument/2006/relationships/hyperlink" Target="https://machinelearningmastery.com/how-to-develop-rnn-models-for-human-activity-recognition-time-series-classification/" TargetMode="External"/><Relationship Id="rId4" Type="http://schemas.openxmlformats.org/officeDocument/2006/relationships/hyperlink" Target="https://github.com/gsreddy99/har/blob/main/HARProjectPresentation.pptx" TargetMode="External"/><Relationship Id="rId9" Type="http://schemas.openxmlformats.org/officeDocument/2006/relationships/hyperlink" Target="https://www.kaggle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630DD-7C08-8E42-AF02-4136B3EC1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57" y="1507499"/>
            <a:ext cx="8254686" cy="1872900"/>
          </a:xfrm>
        </p:spPr>
        <p:txBody>
          <a:bodyPr>
            <a:normAutofit/>
          </a:bodyPr>
          <a:lstStyle/>
          <a:p>
            <a:r>
              <a:rPr lang="en-US" sz="40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Exploring Human Activity Recognition</a:t>
            </a:r>
          </a:p>
        </p:txBody>
      </p:sp>
    </p:spTree>
    <p:extLst>
      <p:ext uri="{BB962C8B-B14F-4D97-AF65-F5344CB8AC3E}">
        <p14:creationId xmlns:p14="http://schemas.microsoft.com/office/powerpoint/2010/main" val="1876323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7B7DC-90EF-0940-9B4B-4465DEC9E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750" y="152008"/>
            <a:ext cx="7030500" cy="581639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5249D0-C673-1C45-9910-BB9A897B3404}"/>
              </a:ext>
            </a:extLst>
          </p:cNvPr>
          <p:cNvGrpSpPr>
            <a:grpSpLocks noChangeAspect="1"/>
          </p:cNvGrpSpPr>
          <p:nvPr/>
        </p:nvGrpSpPr>
        <p:grpSpPr>
          <a:xfrm>
            <a:off x="298077" y="1458008"/>
            <a:ext cx="8547846" cy="3385061"/>
            <a:chOff x="256296" y="1383581"/>
            <a:chExt cx="8547846" cy="33850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C06B42-CA8D-4747-8040-AD0F1F7C2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96" y="1383581"/>
              <a:ext cx="4114800" cy="33850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CC882B6-56DA-CD43-A5CC-087C7B781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9342" y="1383581"/>
              <a:ext cx="4114800" cy="3385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2643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AFC6-1AF5-AA43-AF6F-372E000A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739" y="121331"/>
            <a:ext cx="7030500" cy="548520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Activities in X, Y and Z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3BD855-5650-AC4C-98A7-B23492DF6FDA}"/>
              </a:ext>
            </a:extLst>
          </p:cNvPr>
          <p:cNvGrpSpPr/>
          <p:nvPr/>
        </p:nvGrpSpPr>
        <p:grpSpPr>
          <a:xfrm>
            <a:off x="233916" y="1098396"/>
            <a:ext cx="8676168" cy="3656564"/>
            <a:chOff x="0" y="0"/>
            <a:chExt cx="5261927" cy="28113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C42D08-1C78-8C41-9A3A-ECAA40873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6602"/>
              <a:ext cx="1600200" cy="13258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E578F4-D3F7-2B46-A3F4-50C0D9905E1B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" y="1485487"/>
              <a:ext cx="1828800" cy="13258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912154-B266-CA4A-BACE-F28A460D9040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800" cy="13258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6F4A12-D751-204A-AEAD-ABF18A18D3B7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826" y="6602"/>
              <a:ext cx="1828800" cy="13258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D18DF9-F755-F443-8C6E-21B23BB02460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2102" y="1485487"/>
              <a:ext cx="1600200" cy="13258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7C6527-BCBB-5345-B34B-8AB6C71848E4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3127" y="1485487"/>
              <a:ext cx="1828800" cy="1325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1986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2A57-5309-F14F-8912-B830B3D43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750" y="2399"/>
            <a:ext cx="7030500" cy="539109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Accuracy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6C146-15AA-C445-BD42-F2E25FFC1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231" y="648587"/>
            <a:ext cx="5443538" cy="303430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2CE720-99B8-0141-A743-24A1276ADACA}"/>
              </a:ext>
            </a:extLst>
          </p:cNvPr>
          <p:cNvGraphicFramePr>
            <a:graphicFrameLocks noGrp="1"/>
          </p:cNvGraphicFramePr>
          <p:nvPr/>
        </p:nvGraphicFramePr>
        <p:xfrm>
          <a:off x="555329" y="3726180"/>
          <a:ext cx="8033342" cy="141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5232">
                  <a:extLst>
                    <a:ext uri="{9D8B030D-6E8A-4147-A177-3AD203B41FA5}">
                      <a16:colId xmlns:a16="http://schemas.microsoft.com/office/drawing/2014/main" val="139014750"/>
                    </a:ext>
                  </a:extLst>
                </a:gridCol>
                <a:gridCol w="1860697">
                  <a:extLst>
                    <a:ext uri="{9D8B030D-6E8A-4147-A177-3AD203B41FA5}">
                      <a16:colId xmlns:a16="http://schemas.microsoft.com/office/drawing/2014/main" val="1969859119"/>
                    </a:ext>
                  </a:extLst>
                </a:gridCol>
                <a:gridCol w="1903228">
                  <a:extLst>
                    <a:ext uri="{9D8B030D-6E8A-4147-A177-3AD203B41FA5}">
                      <a16:colId xmlns:a16="http://schemas.microsoft.com/office/drawing/2014/main" val="2566950484"/>
                    </a:ext>
                  </a:extLst>
                </a:gridCol>
                <a:gridCol w="1674185">
                  <a:extLst>
                    <a:ext uri="{9D8B030D-6E8A-4147-A177-3AD203B41FA5}">
                      <a16:colId xmlns:a16="http://schemas.microsoft.com/office/drawing/2014/main" val="3679271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60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2"/>
                          </a:solidFill>
                          <a:latin typeface="+mn-lt"/>
                        </a:rPr>
                        <a:t>Deep 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96.9%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61.3%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73.8%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4332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2"/>
                          </a:solidFill>
                          <a:latin typeface="+mn-lt"/>
                        </a:rPr>
                        <a:t>Convolutional 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97.6%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85.1%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84.5%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2451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2"/>
                          </a:solidFill>
                          <a:latin typeface="+mn-lt"/>
                        </a:rPr>
                        <a:t>Long Short-Term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96.3%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82.8%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82.8%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976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395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9903-A40A-1245-95B0-F4EA8B743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270" y="199425"/>
            <a:ext cx="7030500" cy="491189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Accuracy using Sensor Tile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D318A-9BDE-634E-BBE3-D15E5D4B1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93" y="898379"/>
            <a:ext cx="6672254" cy="403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5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054F-8A38-C949-B2BB-5C2A29CD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597" y="215803"/>
            <a:ext cx="5107982" cy="999300"/>
          </a:xfrm>
        </p:spPr>
        <p:txBody>
          <a:bodyPr>
            <a:noAutofit/>
          </a:bodyPr>
          <a:lstStyle/>
          <a:p>
            <a:r>
              <a:rPr lang="en-US" sz="36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 using Python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1A9A764-1714-1149-98CA-C2A096A1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81090">
            <a:off x="2655205" y="1816100"/>
            <a:ext cx="3033133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19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054F-8A38-C949-B2BB-5C2A29CD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1885114"/>
            <a:ext cx="6624083" cy="999300"/>
          </a:xfrm>
        </p:spPr>
        <p:txBody>
          <a:bodyPr>
            <a:noAutofit/>
          </a:bodyPr>
          <a:lstStyle/>
          <a:p>
            <a:r>
              <a:rPr lang="en-US" sz="40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 using EdgeImpulse</a:t>
            </a:r>
          </a:p>
        </p:txBody>
      </p:sp>
    </p:spTree>
    <p:extLst>
      <p:ext uri="{BB962C8B-B14F-4D97-AF65-F5344CB8AC3E}">
        <p14:creationId xmlns:p14="http://schemas.microsoft.com/office/powerpoint/2010/main" val="2923327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137" y="422644"/>
            <a:ext cx="3519725" cy="6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9191" y="1669312"/>
            <a:ext cx="4305135" cy="3051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054F-8A38-C949-B2BB-5C2A29CD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596" y="215803"/>
            <a:ext cx="5794743" cy="999300"/>
          </a:xfrm>
        </p:spPr>
        <p:txBody>
          <a:bodyPr>
            <a:noAutofit/>
          </a:bodyPr>
          <a:lstStyle/>
          <a:p>
            <a:r>
              <a:rPr lang="en-US" sz="36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 using EdgeImpulse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1A9A764-1714-1149-98CA-C2A096A1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81090">
            <a:off x="2655205" y="1816100"/>
            <a:ext cx="3033133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56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>
            <a:spLocks noGrp="1"/>
          </p:cNvSpPr>
          <p:nvPr>
            <p:ph type="title"/>
          </p:nvPr>
        </p:nvSpPr>
        <p:spPr>
          <a:xfrm>
            <a:off x="2234178" y="135011"/>
            <a:ext cx="4456946" cy="499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  <a:endParaRPr sz="3200" b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0" name="Google Shape;300;p16"/>
          <p:cNvSpPr txBox="1">
            <a:spLocks noGrp="1"/>
          </p:cNvSpPr>
          <p:nvPr>
            <p:ph type="body" idx="1"/>
          </p:nvPr>
        </p:nvSpPr>
        <p:spPr>
          <a:xfrm>
            <a:off x="1272784" y="2338178"/>
            <a:ext cx="2418936" cy="2111098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Data Collection: 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 err="1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SensorTile</a:t>
            </a: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 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Micro USB Cable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Power Bank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Communication and Sharing: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 err="1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SmartPhone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Building Models: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Laptop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1" name="Google Shape;301;p16"/>
          <p:cNvSpPr txBox="1">
            <a:spLocks noGrp="1"/>
          </p:cNvSpPr>
          <p:nvPr>
            <p:ph type="body" idx="2"/>
          </p:nvPr>
        </p:nvSpPr>
        <p:spPr>
          <a:xfrm>
            <a:off x="5452282" y="2272699"/>
            <a:ext cx="2418937" cy="2370785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Data Collection: 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STBLE App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Communication and Sharing: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Gmail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GitHub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Google Docs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Building Models: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Jupyter Notebook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2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EdgeImpulse</a:t>
            </a: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</p:txBody>
      </p:sp>
      <p:sp>
        <p:nvSpPr>
          <p:cNvPr id="302" name="Google Shape;302;p16"/>
          <p:cNvSpPr txBox="1"/>
          <p:nvPr/>
        </p:nvSpPr>
        <p:spPr>
          <a:xfrm>
            <a:off x="1453784" y="1780287"/>
            <a:ext cx="1245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2060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Hardware</a:t>
            </a:r>
            <a:endParaRPr sz="20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</p:txBody>
      </p:sp>
      <p:sp>
        <p:nvSpPr>
          <p:cNvPr id="303" name="Google Shape;303;p16"/>
          <p:cNvSpPr txBox="1"/>
          <p:nvPr/>
        </p:nvSpPr>
        <p:spPr>
          <a:xfrm>
            <a:off x="5884068" y="1723279"/>
            <a:ext cx="11217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2060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Software</a:t>
            </a:r>
            <a:endParaRPr sz="20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</p:txBody>
      </p:sp>
      <p:pic>
        <p:nvPicPr>
          <p:cNvPr id="304" name="Google Shape;3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102" y="694224"/>
            <a:ext cx="1517306" cy="11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2940" y="723978"/>
            <a:ext cx="862194" cy="99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21C5C7-7ADC-EB4A-9DE9-4221C25B504B}"/>
              </a:ext>
            </a:extLst>
          </p:cNvPr>
          <p:cNvSpPr/>
          <p:nvPr/>
        </p:nvSpPr>
        <p:spPr>
          <a:xfrm>
            <a:off x="2286000" y="348065"/>
            <a:ext cx="4572000" cy="42319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20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References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/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685800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References in GitHub</a:t>
            </a:r>
            <a:b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200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HAR Project Proposal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/>
            <a:r>
              <a:rPr lang="en-US" sz="1200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Human Activity Project Document</a:t>
            </a:r>
            <a:br>
              <a:rPr lang="en-US" sz="1200" u="sng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200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HAR Project Presentation</a:t>
            </a:r>
            <a:br>
              <a:rPr lang="en-US" sz="1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200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Human Activity Recognition Using WISDM dataset Jupyter Notebook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/>
            <a:r>
              <a:rPr lang="en-US" sz="1200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WISDM dataset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/>
            <a:r>
              <a:rPr lang="en-US" sz="1200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7"/>
              </a:rPr>
              <a:t>Parse Sensor Tile Data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/>
            <a:b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Reference Materials</a:t>
            </a:r>
            <a:b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/>
            <a:r>
              <a:rPr lang="en-US" sz="1200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8"/>
              </a:rPr>
              <a:t>Human Activity Recognition Tutorial with Keras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/>
            <a:r>
              <a:rPr lang="en-US" sz="1200" u="sng" dirty="0">
                <a:latin typeface="Times New Roman" panose="02020603050405020304" pitchFamily="18" charset="0"/>
                <a:ea typeface="Calibri" panose="020F0502020204030204" pitchFamily="34" charset="0"/>
                <a:hlinkClick r:id="rId9"/>
              </a:rPr>
              <a:t>Kaggle</a:t>
            </a:r>
            <a:r>
              <a:rPr lang="en-US" sz="1200" u="sng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/>
            <a:r>
              <a:rPr lang="en-US" sz="1200" u="sng" dirty="0">
                <a:latin typeface="Times New Roman" panose="02020603050405020304" pitchFamily="18" charset="0"/>
                <a:ea typeface="Calibri" panose="020F0502020204030204" pitchFamily="34" charset="0"/>
                <a:hlinkClick r:id="rId10"/>
              </a:rPr>
              <a:t>HAR Time Series Classification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/>
            <a:r>
              <a:rPr lang="en-US" sz="1200" u="sng" dirty="0">
                <a:latin typeface="Times New Roman" panose="02020603050405020304" pitchFamily="18" charset="0"/>
                <a:ea typeface="Calibri" panose="020F0502020204030204" pitchFamily="34" charset="0"/>
                <a:hlinkClick r:id="rId11"/>
              </a:rPr>
              <a:t>Load and Explore a standard HAR problem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265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1663657" y="140625"/>
            <a:ext cx="6305032" cy="756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of</a:t>
            </a:r>
            <a:r>
              <a:rPr lang="en" sz="36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Human Activities?</a:t>
            </a:r>
            <a:endParaRPr sz="3600" b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A8C82FB-1FCE-4B42-8A5F-174F179B3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47" y="1403350"/>
            <a:ext cx="1727200" cy="1168400"/>
          </a:xfrm>
          <a:prstGeom prst="rect">
            <a:avLst/>
          </a:prstGeom>
        </p:spPr>
      </p:pic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49267B38-52F6-D544-B7B0-02BCEC3D7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967" y="1403349"/>
            <a:ext cx="1642730" cy="11684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AC68FE4-A66C-2E45-8A6D-645B7B9C3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100" y="1403349"/>
            <a:ext cx="1727200" cy="1168400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937798A-DEA6-364F-B8EC-027B57341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0850" y="1403348"/>
            <a:ext cx="1642730" cy="1168401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EAB05161-C487-0F4B-BD45-71407F18B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52" y="3115339"/>
            <a:ext cx="1933196" cy="152544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B28122B0-5DEE-2545-85F6-3578ED3570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2395" y="3293858"/>
            <a:ext cx="1493874" cy="1168401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16E27E5-45E3-F140-A88A-C853342C2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598" y="2649747"/>
            <a:ext cx="1048497" cy="387595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Standing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5A3E752-752E-A346-8384-60FA5E584588}"/>
              </a:ext>
            </a:extLst>
          </p:cNvPr>
          <p:cNvSpPr txBox="1">
            <a:spLocks/>
          </p:cNvSpPr>
          <p:nvPr/>
        </p:nvSpPr>
        <p:spPr>
          <a:xfrm>
            <a:off x="2755083" y="2649747"/>
            <a:ext cx="1048497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Walking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139B321-2920-2048-87C2-0BB98884D9E6}"/>
              </a:ext>
            </a:extLst>
          </p:cNvPr>
          <p:cNvSpPr txBox="1">
            <a:spLocks/>
          </p:cNvSpPr>
          <p:nvPr/>
        </p:nvSpPr>
        <p:spPr>
          <a:xfrm>
            <a:off x="4816173" y="2649747"/>
            <a:ext cx="1048497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Jogging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2FCF790-F46A-FF46-BB91-977EB0CA46D7}"/>
              </a:ext>
            </a:extLst>
          </p:cNvPr>
          <p:cNvSpPr txBox="1">
            <a:spLocks/>
          </p:cNvSpPr>
          <p:nvPr/>
        </p:nvSpPr>
        <p:spPr>
          <a:xfrm>
            <a:off x="6877263" y="2649747"/>
            <a:ext cx="1048497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Sitting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A57811A-560A-3D4E-BBC0-B3913293593F}"/>
              </a:ext>
            </a:extLst>
          </p:cNvPr>
          <p:cNvSpPr txBox="1">
            <a:spLocks/>
          </p:cNvSpPr>
          <p:nvPr/>
        </p:nvSpPr>
        <p:spPr>
          <a:xfrm>
            <a:off x="563601" y="4462259"/>
            <a:ext cx="1048497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Upstairs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D66825F-0DEC-8D4F-86D2-418E8E4953DE}"/>
              </a:ext>
            </a:extLst>
          </p:cNvPr>
          <p:cNvSpPr txBox="1">
            <a:spLocks/>
          </p:cNvSpPr>
          <p:nvPr/>
        </p:nvSpPr>
        <p:spPr>
          <a:xfrm>
            <a:off x="2532395" y="4462259"/>
            <a:ext cx="1177930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Downstairs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99CB4B-293D-E442-A4A6-C35C027A8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1568450"/>
            <a:ext cx="60325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24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C5E7C57-D187-1541-8B58-671A0B222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384" y="297711"/>
            <a:ext cx="5867400" cy="3006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AE09B3-E3C3-404A-817B-C57782BD098B}"/>
              </a:ext>
            </a:extLst>
          </p:cNvPr>
          <p:cNvSpPr txBox="1"/>
          <p:nvPr/>
        </p:nvSpPr>
        <p:spPr>
          <a:xfrm>
            <a:off x="6666613" y="3136604"/>
            <a:ext cx="2477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Lakshmi</a:t>
            </a:r>
          </a:p>
          <a:p>
            <a:r>
              <a:rPr lang="en-US" sz="3200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Srinivas</a:t>
            </a:r>
          </a:p>
          <a:p>
            <a:r>
              <a:rPr lang="en-US" sz="3200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Shreya</a:t>
            </a:r>
          </a:p>
        </p:txBody>
      </p:sp>
    </p:spTree>
    <p:extLst>
      <p:ext uri="{BB962C8B-B14F-4D97-AF65-F5344CB8AC3E}">
        <p14:creationId xmlns:p14="http://schemas.microsoft.com/office/powerpoint/2010/main" val="1374208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1190846" y="115126"/>
            <a:ext cx="7353949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did we capture human activities ?</a:t>
            </a:r>
            <a:endParaRPr sz="3600" b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2EBCEFB-B7DD-BA4E-8400-326281E1D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611" y="1964661"/>
            <a:ext cx="1161312" cy="785593"/>
          </a:xfrm>
          <a:prstGeom prst="rect">
            <a:avLst/>
          </a:prstGeom>
        </p:spPr>
      </p:pic>
      <p:pic>
        <p:nvPicPr>
          <p:cNvPr id="10" name="Picture 9" descr="Icon&#10;&#10;Description automatically generated with low confidence">
            <a:extLst>
              <a:ext uri="{FF2B5EF4-FFF2-40B4-BE49-F238E27FC236}">
                <a16:creationId xmlns:a16="http://schemas.microsoft.com/office/drawing/2014/main" id="{ED927F87-8262-A64E-B1BE-8017A841F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540" y="949208"/>
            <a:ext cx="1048498" cy="78559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9EF2DDD9-57A5-0043-9478-A91306D98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403" y="2052372"/>
            <a:ext cx="1177930" cy="785593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EB82BB2-9FF6-7A44-AF09-05A15C99E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985" y="1031817"/>
            <a:ext cx="1048497" cy="785594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9CA4B84F-51B5-9D42-AD08-0383042405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0370" y="2953101"/>
            <a:ext cx="1933196" cy="152544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53595169-D824-6541-997A-C7CFAE78F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8926" y="3129931"/>
            <a:ext cx="1493874" cy="1168401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C55756F-47C4-5547-8EA4-E339D1DE2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7317" y="2644160"/>
            <a:ext cx="1048497" cy="387595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1C8284-0B0C-EF43-A590-C8B134B088C9}"/>
              </a:ext>
            </a:extLst>
          </p:cNvPr>
          <p:cNvSpPr txBox="1">
            <a:spLocks/>
          </p:cNvSpPr>
          <p:nvPr/>
        </p:nvSpPr>
        <p:spPr>
          <a:xfrm>
            <a:off x="3223506" y="1665211"/>
            <a:ext cx="1048497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Walking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2772765-4ED4-7E4F-A3A5-D2F1982183F4}"/>
              </a:ext>
            </a:extLst>
          </p:cNvPr>
          <p:cNvSpPr txBox="1">
            <a:spLocks/>
          </p:cNvSpPr>
          <p:nvPr/>
        </p:nvSpPr>
        <p:spPr>
          <a:xfrm>
            <a:off x="5518701" y="1734802"/>
            <a:ext cx="1048497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Jogging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2B7B908-1946-7C43-B669-2FA97345D956}"/>
              </a:ext>
            </a:extLst>
          </p:cNvPr>
          <p:cNvSpPr txBox="1">
            <a:spLocks/>
          </p:cNvSpPr>
          <p:nvPr/>
        </p:nvSpPr>
        <p:spPr>
          <a:xfrm>
            <a:off x="6839202" y="2704107"/>
            <a:ext cx="1048497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Sitting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6A3AEE9-7141-BB44-BBA0-748E90450256}"/>
              </a:ext>
            </a:extLst>
          </p:cNvPr>
          <p:cNvSpPr txBox="1">
            <a:spLocks/>
          </p:cNvSpPr>
          <p:nvPr/>
        </p:nvSpPr>
        <p:spPr>
          <a:xfrm>
            <a:off x="2063972" y="4162308"/>
            <a:ext cx="1048497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Upstairs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5473EE4-10A2-6441-A52B-D682D8875DFB}"/>
              </a:ext>
            </a:extLst>
          </p:cNvPr>
          <p:cNvSpPr txBox="1">
            <a:spLocks/>
          </p:cNvSpPr>
          <p:nvPr/>
        </p:nvSpPr>
        <p:spPr>
          <a:xfrm>
            <a:off x="6491063" y="4157056"/>
            <a:ext cx="1177930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Downstairs</a:t>
            </a:r>
          </a:p>
        </p:txBody>
      </p:sp>
      <p:pic>
        <p:nvPicPr>
          <p:cNvPr id="7" name="Picture 6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3AA934E3-4E48-134A-B89F-F3FD9E9C20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8258" y="2070691"/>
            <a:ext cx="1161312" cy="999301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5E518F-2C0C-6A42-BE81-9E4BA51D2BAA}"/>
              </a:ext>
            </a:extLst>
          </p:cNvPr>
          <p:cNvCxnSpPr>
            <a:cxnSpLocks/>
            <a:stCxn id="7" idx="0"/>
            <a:endCxn id="12" idx="1"/>
          </p:cNvCxnSpPr>
          <p:nvPr/>
        </p:nvCxnSpPr>
        <p:spPr>
          <a:xfrm flipV="1">
            <a:off x="4748914" y="1424614"/>
            <a:ext cx="705071" cy="64607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4D8E8F-A984-5E4C-AAA1-46EEA35E9C43}"/>
              </a:ext>
            </a:extLst>
          </p:cNvPr>
          <p:cNvCxnSpPr>
            <a:cxnSpLocks/>
            <a:stCxn id="7" idx="0"/>
            <a:endCxn id="10" idx="3"/>
          </p:cNvCxnSpPr>
          <p:nvPr/>
        </p:nvCxnSpPr>
        <p:spPr>
          <a:xfrm flipH="1" flipV="1">
            <a:off x="4283038" y="1342005"/>
            <a:ext cx="465876" cy="72868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D6400-D95F-8C47-A004-D154953D7B4A}"/>
              </a:ext>
            </a:extLst>
          </p:cNvPr>
          <p:cNvCxnSpPr>
            <a:cxnSpLocks/>
            <a:stCxn id="7" idx="1"/>
            <a:endCxn id="9" idx="3"/>
          </p:cNvCxnSpPr>
          <p:nvPr/>
        </p:nvCxnSpPr>
        <p:spPr>
          <a:xfrm flipH="1" flipV="1">
            <a:off x="2842923" y="2357458"/>
            <a:ext cx="1325335" cy="21288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390834B-A35A-814A-B5F5-7551B90E1EBB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5329570" y="2445169"/>
            <a:ext cx="1332833" cy="12517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4D335D-59C0-604D-AC74-72E6B75272B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181624" y="2570342"/>
            <a:ext cx="986634" cy="103788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6C4DD89-4703-6840-A1FB-79D39C237075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5329570" y="2570342"/>
            <a:ext cx="1019356" cy="114379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A97F5440-C2AE-3346-97D1-FB83696AE6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86406">
            <a:off x="4054219" y="3087964"/>
            <a:ext cx="384067" cy="362539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CE0EFCA5-9786-754A-BC8A-46A6880E76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8142" y="4157057"/>
            <a:ext cx="1019356" cy="986444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7E9A7D79-B31D-1940-B1F6-762BCE5033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6187" y="4051757"/>
            <a:ext cx="270161" cy="2105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D0CE80-A993-3B4F-8BF9-7633397C70FE}"/>
              </a:ext>
            </a:extLst>
          </p:cNvPr>
          <p:cNvSpPr/>
          <p:nvPr/>
        </p:nvSpPr>
        <p:spPr>
          <a:xfrm>
            <a:off x="4689504" y="3170152"/>
            <a:ext cx="434905" cy="72879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CB8286EE-A0AA-7E4E-AABF-496837E2C1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4719252" y="3203342"/>
            <a:ext cx="373319" cy="676145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F5C76F18-F354-1E47-8674-1C61C98B65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0015" y="3718077"/>
            <a:ext cx="270161" cy="21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58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5;p14">
            <a:extLst>
              <a:ext uri="{FF2B5EF4-FFF2-40B4-BE49-F238E27FC236}">
                <a16:creationId xmlns:a16="http://schemas.microsoft.com/office/drawing/2014/main" id="{69B824D5-259D-6E43-B6C3-66FEA29B3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1379" y="115126"/>
            <a:ext cx="541467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can we apply?</a:t>
            </a:r>
            <a:endParaRPr sz="3600" b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Applications-of-action-recognition.png" descr="Applications-of-action-recognition.png">
            <a:extLst>
              <a:ext uri="{FF2B5EF4-FFF2-40B4-BE49-F238E27FC236}">
                <a16:creationId xmlns:a16="http://schemas.microsoft.com/office/drawing/2014/main" id="{1F3C9B56-A7CD-5246-912D-FD5F68B1E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02" y="914399"/>
            <a:ext cx="6715796" cy="39073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1729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AF30-F809-C444-8824-DC1D26F20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411" y="120110"/>
            <a:ext cx="5873177" cy="709230"/>
          </a:xfrm>
        </p:spPr>
        <p:txBody>
          <a:bodyPr>
            <a:noAutofit/>
          </a:bodyPr>
          <a:lstStyle/>
          <a:p>
            <a:r>
              <a:rPr lang="en-US" sz="36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 Placement on the body</a:t>
            </a:r>
          </a:p>
        </p:txBody>
      </p:sp>
      <p:pic>
        <p:nvPicPr>
          <p:cNvPr id="6" name="Picture 5" descr="A picture containing person&#10;&#10;Description automatically generated">
            <a:extLst>
              <a:ext uri="{FF2B5EF4-FFF2-40B4-BE49-F238E27FC236}">
                <a16:creationId xmlns:a16="http://schemas.microsoft.com/office/drawing/2014/main" id="{320756F3-4079-FF4E-BA6C-18B728C89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852" y="1189517"/>
            <a:ext cx="1914443" cy="2764466"/>
          </a:xfrm>
          <a:prstGeom prst="rect">
            <a:avLst/>
          </a:prstGeom>
        </p:spPr>
      </p:pic>
      <p:pic>
        <p:nvPicPr>
          <p:cNvPr id="8" name="Picture 7" descr="A person standing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0553ECC3-5197-2E4C-8CAC-B50A5A4B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39" y="1189517"/>
            <a:ext cx="2011478" cy="2764466"/>
          </a:xfrm>
          <a:prstGeom prst="rect">
            <a:avLst/>
          </a:prstGeom>
        </p:spPr>
      </p:pic>
      <p:pic>
        <p:nvPicPr>
          <p:cNvPr id="10" name="Picture 9" descr="A picture containing grass, person, outdoor, holding&#10;&#10;Description automatically generated">
            <a:extLst>
              <a:ext uri="{FF2B5EF4-FFF2-40B4-BE49-F238E27FC236}">
                <a16:creationId xmlns:a16="http://schemas.microsoft.com/office/drawing/2014/main" id="{975FD18D-1D55-274C-B414-4054141BE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173" y="1187787"/>
            <a:ext cx="2011478" cy="2764466"/>
          </a:xfrm>
          <a:prstGeom prst="rect">
            <a:avLst/>
          </a:prstGeom>
        </p:spPr>
      </p:pic>
      <p:pic>
        <p:nvPicPr>
          <p:cNvPr id="4" name="Picture 3" descr="A picture containing person, floor, indoor&#10;&#10;Description automatically generated">
            <a:extLst>
              <a:ext uri="{FF2B5EF4-FFF2-40B4-BE49-F238E27FC236}">
                <a16:creationId xmlns:a16="http://schemas.microsoft.com/office/drawing/2014/main" id="{2343B599-6553-7C4C-9A0A-792292370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671" y="1187787"/>
            <a:ext cx="2081894" cy="276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01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1218739" y="326517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Accelerometer Data from </a:t>
            </a:r>
            <a:r>
              <a:rPr lang="en" sz="3600" b="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SensorTile</a:t>
            </a:r>
            <a:endParaRPr sz="3600" b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B215670-B112-014E-B810-3D3F5C9E8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27" y="1446028"/>
            <a:ext cx="3822231" cy="3009014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D6B6AD8-3A86-9145-A763-10FCEAD88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1726" y="4455042"/>
            <a:ext cx="1777632" cy="387595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Data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A0FE2D2-B38A-764E-954C-B2EBB6674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289" y="1446028"/>
            <a:ext cx="3626617" cy="3009014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BAE07B5-FBA3-3244-8368-BFBD8E54B637}"/>
              </a:ext>
            </a:extLst>
          </p:cNvPr>
          <p:cNvSpPr txBox="1">
            <a:spLocks/>
          </p:cNvSpPr>
          <p:nvPr/>
        </p:nvSpPr>
        <p:spPr>
          <a:xfrm>
            <a:off x="5955782" y="4429388"/>
            <a:ext cx="1777632" cy="38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46050" indent="0">
              <a:buFont typeface="Nunito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Processed Data</a:t>
            </a:r>
          </a:p>
        </p:txBody>
      </p:sp>
    </p:spTree>
    <p:extLst>
      <p:ext uri="{BB962C8B-B14F-4D97-AF65-F5344CB8AC3E}">
        <p14:creationId xmlns:p14="http://schemas.microsoft.com/office/powerpoint/2010/main" val="4192626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054F-8A38-C949-B2BB-5C2A29CD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26" y="215803"/>
            <a:ext cx="8346557" cy="999300"/>
          </a:xfrm>
        </p:spPr>
        <p:txBody>
          <a:bodyPr>
            <a:noAutofit/>
          </a:bodyPr>
          <a:lstStyle/>
          <a:p>
            <a:r>
              <a:rPr lang="en-US" sz="36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Methods used to Analyze the data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5208FF5-6256-5046-A579-BFE742507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725" y="2860943"/>
            <a:ext cx="3467100" cy="584200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1EFA84FC-A4CF-B348-9D73-61ADAB470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03" y="1602088"/>
            <a:ext cx="4134145" cy="87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79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054F-8A38-C949-B2BB-5C2A29CD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230" y="1853217"/>
            <a:ext cx="5107982" cy="999300"/>
          </a:xfrm>
        </p:spPr>
        <p:txBody>
          <a:bodyPr>
            <a:noAutofit/>
          </a:bodyPr>
          <a:lstStyle/>
          <a:p>
            <a:r>
              <a:rPr lang="en-US" sz="40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 using Python</a:t>
            </a:r>
          </a:p>
        </p:txBody>
      </p:sp>
    </p:spTree>
    <p:extLst>
      <p:ext uri="{BB962C8B-B14F-4D97-AF65-F5344CB8AC3E}">
        <p14:creationId xmlns:p14="http://schemas.microsoft.com/office/powerpoint/2010/main" val="3230437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165842" cy="6177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WISDM </a:t>
            </a:r>
            <a:r>
              <a:rPr lang="en" sz="3200" b="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sz="3200" b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1" name="Google Shape;311;p17"/>
          <p:cNvSpPr txBox="1">
            <a:spLocks noGrp="1"/>
          </p:cNvSpPr>
          <p:nvPr>
            <p:ph type="body" idx="1"/>
          </p:nvPr>
        </p:nvSpPr>
        <p:spPr>
          <a:xfrm>
            <a:off x="2088547" y="1369388"/>
            <a:ext cx="5765740" cy="61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WISDM Dataset as our Training Data for each of our models. </a:t>
            </a:r>
            <a:endParaRPr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Google Shape;312;p17"/>
          <p:cNvSpPr txBox="1"/>
          <p:nvPr/>
        </p:nvSpPr>
        <p:spPr>
          <a:xfrm>
            <a:off x="754100" y="2363400"/>
            <a:ext cx="2280300" cy="2277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002060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6 LABELS: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 dirty="0">
                <a:solidFill>
                  <a:srgbClr val="002060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Sitting</a:t>
            </a:r>
            <a:endParaRPr sz="17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 dirty="0">
                <a:solidFill>
                  <a:srgbClr val="002060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Standing</a:t>
            </a:r>
            <a:endParaRPr sz="17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 dirty="0">
                <a:solidFill>
                  <a:srgbClr val="002060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Walking</a:t>
            </a:r>
            <a:endParaRPr sz="17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 dirty="0">
                <a:solidFill>
                  <a:srgbClr val="002060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Jogging</a:t>
            </a:r>
            <a:endParaRPr sz="17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 dirty="0">
                <a:solidFill>
                  <a:srgbClr val="002060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Upstairs</a:t>
            </a:r>
            <a:endParaRPr sz="17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 dirty="0">
                <a:solidFill>
                  <a:srgbClr val="002060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Downstairs</a:t>
            </a:r>
            <a:endParaRPr sz="17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</p:txBody>
      </p:sp>
      <p:sp>
        <p:nvSpPr>
          <p:cNvPr id="313" name="Google Shape;313;p17"/>
          <p:cNvSpPr txBox="1"/>
          <p:nvPr/>
        </p:nvSpPr>
        <p:spPr>
          <a:xfrm>
            <a:off x="4087504" y="598575"/>
            <a:ext cx="4892723" cy="68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Raw Time Series data has 1,098,207 examples, with six attributes. 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002060"/>
                </a:solidFill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Transformed examples data has 5,424 transformed examples and 46 transformed attributes. </a:t>
            </a:r>
            <a:endParaRPr sz="900" dirty="0">
              <a:solidFill>
                <a:srgbClr val="002060"/>
              </a:solidFill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2060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</p:txBody>
      </p:sp>
      <p:pic>
        <p:nvPicPr>
          <p:cNvPr id="314" name="Google Shape;314;p17"/>
          <p:cNvPicPr preferRelativeResize="0"/>
          <p:nvPr/>
        </p:nvPicPr>
        <p:blipFill rotWithShape="1">
          <a:blip r:embed="rId3">
            <a:alphaModFix/>
          </a:blip>
          <a:srcRect t="7740" r="7740"/>
          <a:stretch/>
        </p:blipFill>
        <p:spPr>
          <a:xfrm>
            <a:off x="3228051" y="1916938"/>
            <a:ext cx="3365350" cy="2909225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5" name="Google Shape;315;p17"/>
          <p:cNvSpPr txBox="1"/>
          <p:nvPr/>
        </p:nvSpPr>
        <p:spPr>
          <a:xfrm>
            <a:off x="4346875" y="4826175"/>
            <a:ext cx="1127700" cy="32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1" dirty="0">
                <a:solidFill>
                  <a:srgbClr val="00206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WISM_arv1.1_raw.txt </a:t>
            </a:r>
            <a:endParaRPr sz="1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278</Words>
  <Application>Microsoft Macintosh PowerPoint</Application>
  <PresentationFormat>On-screen Show (16:9)</PresentationFormat>
  <Paragraphs>95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Maven Pro</vt:lpstr>
      <vt:lpstr>Nunito</vt:lpstr>
      <vt:lpstr>Times New Roman</vt:lpstr>
      <vt:lpstr>Momentum</vt:lpstr>
      <vt:lpstr>Exploring Human Activity Recognition</vt:lpstr>
      <vt:lpstr>Examples of Human Activities?</vt:lpstr>
      <vt:lpstr>How did we capture human activities ?</vt:lpstr>
      <vt:lpstr>Where can we apply?</vt:lpstr>
      <vt:lpstr>Sensor Placement on the body</vt:lpstr>
      <vt:lpstr>Accelerometer Data from SensorTile</vt:lpstr>
      <vt:lpstr>Different Methods used to Analyze the data</vt:lpstr>
      <vt:lpstr>Modelling using Python</vt:lpstr>
      <vt:lpstr>WISDM DataSet</vt:lpstr>
      <vt:lpstr>Exploratory Data Analysis</vt:lpstr>
      <vt:lpstr>Visualization of Activities in X, Y and Z</vt:lpstr>
      <vt:lpstr>Model Accuracy </vt:lpstr>
      <vt:lpstr>Model Accuracy using Sensor Tile Data</vt:lpstr>
      <vt:lpstr>Modelling using Python</vt:lpstr>
      <vt:lpstr>Modelling using EdgeImpulse</vt:lpstr>
      <vt:lpstr>PowerPoint Presentation</vt:lpstr>
      <vt:lpstr>Modelling using EdgeImpulse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 Human Activity Recognition</dc:title>
  <cp:lastModifiedBy>Srinivas Reddy</cp:lastModifiedBy>
  <cp:revision>24</cp:revision>
  <dcterms:modified xsi:type="dcterms:W3CDTF">2021-08-01T21:36:46Z</dcterms:modified>
</cp:coreProperties>
</file>